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342" r:id="rId4"/>
    <p:sldId id="343" r:id="rId5"/>
    <p:sldId id="344" r:id="rId6"/>
    <p:sldId id="319" r:id="rId7"/>
    <p:sldId id="345" r:id="rId8"/>
    <p:sldId id="349" r:id="rId9"/>
    <p:sldId id="350" r:id="rId10"/>
    <p:sldId id="346" r:id="rId11"/>
    <p:sldId id="347" r:id="rId12"/>
    <p:sldId id="348" r:id="rId13"/>
    <p:sldId id="351" r:id="rId14"/>
    <p:sldId id="323" r:id="rId15"/>
    <p:sldId id="324" r:id="rId16"/>
    <p:sldId id="287" r:id="rId17"/>
    <p:sldId id="328" r:id="rId18"/>
    <p:sldId id="338" r:id="rId19"/>
    <p:sldId id="339" r:id="rId20"/>
    <p:sldId id="329" r:id="rId21"/>
    <p:sldId id="295" r:id="rId22"/>
    <p:sldId id="307" r:id="rId23"/>
    <p:sldId id="364" r:id="rId24"/>
    <p:sldId id="35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FF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75" autoAdjust="0"/>
  </p:normalViewPr>
  <p:slideViewPr>
    <p:cSldViewPr snapToGrid="0">
      <p:cViewPr varScale="1">
        <p:scale>
          <a:sx n="135" d="100"/>
          <a:sy n="135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ao:Desktop:AC155_Eacc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 vs. Eacc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235650043267"/>
          <c:y val="0.134218689171031"/>
          <c:w val="0.864700614204042"/>
          <c:h val="0.6806085722538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'[\My Documents\FertigungGeschwRes\8_LG_SC_Cav\RF_Data\AC155 QvsEacc]xx_4_03EA25BF0001 modes'!$A$13:$B$13</c:f>
              <c:strCache>
                <c:ptCount val="1"/>
                <c:pt idx="0">
                  <c:v>Eacc Q1</c:v>
                </c:pt>
              </c:strCache>
            </c:strRef>
          </c:tx>
          <c:xVal>
            <c:numRef>
              <c:f>'[\My Documents\FertigungGeschwRes\8_LG_SC_Cav\RF_Data\AC155 QvsEacc]xx_4_03EA25BF0001 modes'!$A$14:$A$34</c:f>
              <c:numCache>
                <c:formatCode>General</c:formatCode>
                <c:ptCount val="21"/>
                <c:pt idx="0">
                  <c:v>0.77</c:v>
                </c:pt>
                <c:pt idx="1">
                  <c:v>1.65</c:v>
                </c:pt>
                <c:pt idx="2">
                  <c:v>2.41</c:v>
                </c:pt>
                <c:pt idx="3">
                  <c:v>3.11</c:v>
                </c:pt>
                <c:pt idx="4">
                  <c:v>4.04</c:v>
                </c:pt>
                <c:pt idx="5">
                  <c:v>5.24</c:v>
                </c:pt>
                <c:pt idx="6">
                  <c:v>6.87</c:v>
                </c:pt>
                <c:pt idx="7">
                  <c:v>9.01</c:v>
                </c:pt>
                <c:pt idx="8">
                  <c:v>11.97</c:v>
                </c:pt>
                <c:pt idx="9">
                  <c:v>13.75</c:v>
                </c:pt>
                <c:pt idx="10">
                  <c:v>15.94</c:v>
                </c:pt>
                <c:pt idx="11">
                  <c:v>18.56</c:v>
                </c:pt>
                <c:pt idx="12">
                  <c:v>21.75</c:v>
                </c:pt>
                <c:pt idx="13">
                  <c:v>25.9</c:v>
                </c:pt>
                <c:pt idx="14">
                  <c:v>29.21</c:v>
                </c:pt>
                <c:pt idx="15">
                  <c:v>30.79</c:v>
                </c:pt>
                <c:pt idx="16">
                  <c:v>33.29000000000001</c:v>
                </c:pt>
                <c:pt idx="17">
                  <c:v>35.84</c:v>
                </c:pt>
                <c:pt idx="18">
                  <c:v>38.18</c:v>
                </c:pt>
                <c:pt idx="19">
                  <c:v>40.97</c:v>
                </c:pt>
                <c:pt idx="20">
                  <c:v>45.38</c:v>
                </c:pt>
              </c:numCache>
            </c:numRef>
          </c:xVal>
          <c:yVal>
            <c:numRef>
              <c:f>'[\My Documents\FertigungGeschwRes\8_LG_SC_Cav\RF_Data\AC155 QvsEacc]xx_4_03EA25BF0001 modes'!$B$14:$B$34</c:f>
              <c:numCache>
                <c:formatCode>General</c:formatCode>
                <c:ptCount val="21"/>
                <c:pt idx="0">
                  <c:v>2.28E10</c:v>
                </c:pt>
                <c:pt idx="1">
                  <c:v>2.65E10</c:v>
                </c:pt>
                <c:pt idx="2">
                  <c:v>2.84E10</c:v>
                </c:pt>
                <c:pt idx="3">
                  <c:v>2.96E10</c:v>
                </c:pt>
                <c:pt idx="4">
                  <c:v>3.05E10</c:v>
                </c:pt>
                <c:pt idx="5">
                  <c:v>3.07E10</c:v>
                </c:pt>
                <c:pt idx="6">
                  <c:v>3.06E10</c:v>
                </c:pt>
                <c:pt idx="7">
                  <c:v>2.89E10</c:v>
                </c:pt>
                <c:pt idx="8">
                  <c:v>2.6E10</c:v>
                </c:pt>
                <c:pt idx="9">
                  <c:v>2.41E10</c:v>
                </c:pt>
                <c:pt idx="10">
                  <c:v>2.2E10</c:v>
                </c:pt>
                <c:pt idx="11">
                  <c:v>2.01E10</c:v>
                </c:pt>
                <c:pt idx="12">
                  <c:v>1.86E10</c:v>
                </c:pt>
                <c:pt idx="13">
                  <c:v>1.77E10</c:v>
                </c:pt>
                <c:pt idx="14">
                  <c:v>1.7E10</c:v>
                </c:pt>
                <c:pt idx="15">
                  <c:v>1.69E10</c:v>
                </c:pt>
                <c:pt idx="16">
                  <c:v>1.63E10</c:v>
                </c:pt>
                <c:pt idx="17">
                  <c:v>1.57E10</c:v>
                </c:pt>
                <c:pt idx="18">
                  <c:v>1.49E10</c:v>
                </c:pt>
                <c:pt idx="19">
                  <c:v>1.42E10</c:v>
                </c:pt>
                <c:pt idx="20">
                  <c:v>1.25E10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831224"/>
        <c:axId val="576834616"/>
      </c:scatterChart>
      <c:valAx>
        <c:axId val="57683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6834616"/>
        <c:crosses val="autoZero"/>
        <c:crossBetween val="midCat"/>
      </c:valAx>
      <c:valAx>
        <c:axId val="576834616"/>
        <c:scaling>
          <c:logBase val="10.0"/>
          <c:orientation val="minMax"/>
          <c:max val="1.0E11"/>
          <c:min val="1.0E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8312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0.44091</cdr:x>
      <cdr:y>0.90319</cdr:y>
    </cdr:from>
    <cdr:to>
      <cdr:x>0.58236</cdr:x>
      <cdr:y>0.9686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5756" y="2376754"/>
          <a:ext cx="765376" cy="17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/>
            <a:t>Eacc [MV/m</a:t>
          </a:r>
        </a:p>
      </cdr:txBody>
    </cdr:sp>
  </cdr:relSizeAnchor>
  <cdr:relSizeAnchor xmlns:cdr="http://schemas.openxmlformats.org/drawingml/2006/chartDrawing">
    <cdr:from>
      <cdr:x>0.05545</cdr:x>
      <cdr:y>0.0467</cdr:y>
    </cdr:from>
    <cdr:to>
      <cdr:x>0.10675</cdr:x>
      <cdr:y>0.11211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3225" y="184150"/>
          <a:ext cx="373064" cy="257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/>
            <a:t>Q</a:t>
          </a:r>
          <a:r>
            <a:rPr lang="de-DE" sz="1400" b="1" baseline="-25000"/>
            <a:t>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21002-5B95-454E-B26D-4CC79B9DAF2E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24D98-A570-A94F-A434-B0E97C7DD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1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5E88A9-D92D-42DA-A3DC-1E8D088EA576}" type="datetimeFigureOut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7CC5CF-AD71-4628-BB29-B1C3AA1B9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DC92733-70B7-8741-9B2D-1BD5E45DDC9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5BAABA-BD56-8D4F-A2DE-B21C98AAA80F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34AC59-7495-5F45-AA8D-A9F1D253332B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CCCFF-1CCC-0A45-83C6-B42E67B0DF2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9D2633-0DA0-714B-9D42-F82950DE64A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2A8980-3289-1241-B90D-4D2AF81190F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46B2EE-72C8-F04B-A864-F8C11389C11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EF3362-549B-004D-A659-D6D6B75695C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FA0CA-90E6-584E-A550-A08FA0F376C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4EBC5-755A-074A-99CC-E485E149E12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AC9B79-A00A-5844-B267-7B3F99C534C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D3AB18-AAD8-CA42-A20F-0E88A73C3747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EC055-5698-461C-AC1F-0D639951FB6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71" y="4342855"/>
            <a:ext cx="5482061" cy="41168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B26A5C-565C-F842-B819-B37AE914C0A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6D6EA9-EDC5-CC44-A166-418F93120A5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895743"/>
            <a:fld id="{F9DFA183-AFDA-0D43-9BE6-B53B85C62947}" type="slidenum">
              <a:rPr lang="en-US"/>
              <a:pPr defTabSz="895743"/>
              <a:t>9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6049"/>
          </a:xfrm>
          <a:noFill/>
        </p:spPr>
        <p:txBody>
          <a:bodyPr/>
          <a:lstStyle/>
          <a:p>
            <a:pPr eaLnBrk="1" hangingPunct="1"/>
            <a:endParaRPr lang="ja-JP" alt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99EFA8-5692-4739-A379-12BB112F3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TTC 2012 Jefferson Lab Nov 5-8,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TTC 2012 Jefferson Lab Nov 5-8,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EA827-B962-4243-89C3-2BD7D3EFE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17185-6A8C-46C1-9277-346B1D4C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F602BB-FD96-4698-B046-64130E40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B90AFE-C24A-4189-8A83-A6CDCBAD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7A3C6F-990E-4785-8A89-64D8B8D09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549D29-B65B-469A-88C7-B15EBB58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A69F15-B7B0-4478-AA1B-81ECD460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TTC 2012 Jefferson Lab Nov 5-8, 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571B-6DBA-C84C-A0CB-9D2EEC02D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613" y="246063"/>
            <a:ext cx="607853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6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41FD040-89AB-4AF0-8D25-39A690D5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3871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TTC 2012 Jefferson Lab Nov 5-8,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3" r:id="rId9"/>
    <p:sldLayoutId id="2147483674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28.emf"/><Relationship Id="rId10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%0fHallB1Oct01.jpg%20%20%20%20%20%20%20%20%20%20%20%20%20%20%20%20%20%20%20%20%20%20%20%20%20%20%20%20%20%20%20%20%20%20%20%20%20%20%20%20%20%20%20%20%20%20%20%200000093B%09MB's%20WORK%20%20%20%20%20%20%20%20%20%20%20%20%20%20%20%20%20%20%20%20%20%20985CFB00: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266330" y="879565"/>
            <a:ext cx="8602462" cy="1470025"/>
          </a:xfrm>
        </p:spPr>
        <p:txBody>
          <a:bodyPr/>
          <a:lstStyle/>
          <a:p>
            <a:pPr algn="ctr"/>
            <a:r>
              <a:rPr lang="en-US" sz="2800" dirty="0"/>
              <a:t>Pyrochlore Ingot Niobium SRF Technology </a:t>
            </a:r>
            <a:r>
              <a:rPr lang="en-US" sz="2800" dirty="0" smtClean="0"/>
              <a:t>for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Next Generation </a:t>
            </a:r>
            <a:br>
              <a:rPr lang="en-US" sz="2800" dirty="0"/>
            </a:br>
            <a:r>
              <a:rPr lang="en-US" sz="2800" dirty="0"/>
              <a:t>       Continuous Wave Accelerators</a:t>
            </a:r>
            <a:endParaRPr lang="en-US" sz="28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371600" y="3868002"/>
            <a:ext cx="6400800" cy="1635717"/>
          </a:xfrm>
        </p:spPr>
        <p:txBody>
          <a:bodyPr/>
          <a:lstStyle/>
          <a:p>
            <a:r>
              <a:rPr lang="en-US" b="1" i="1" dirty="0" smtClean="0">
                <a:latin typeface="Calibri" pitchFamily="34" charset="0"/>
                <a:ea typeface="ＭＳ Ｐゴシック" pitchFamily="34" charset="-128"/>
              </a:rPr>
              <a:t>Ganapati Myneni</a:t>
            </a:r>
          </a:p>
          <a:p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LBNL</a:t>
            </a:r>
          </a:p>
          <a:p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 June  3,  2013</a:t>
            </a:r>
          </a:p>
          <a:p>
            <a:endParaRPr lang="en-US" b="1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825"/>
            <a:ext cx="5603875" cy="592138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3333FF"/>
                </a:solidFill>
                <a:latin typeface="Calibri" charset="0"/>
                <a:ea typeface="宋体" charset="0"/>
                <a:cs typeface="宋体" charset="0"/>
              </a:rPr>
              <a:t>Multi cell cavity fabrication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209675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50000"/>
            </a:pPr>
            <a:r>
              <a:rPr lang="en-US"/>
              <a:t>Forming                            Machining	                   Welding	          Tuning</a:t>
            </a:r>
          </a:p>
        </p:txBody>
      </p:sp>
      <p:pic>
        <p:nvPicPr>
          <p:cNvPr id="31748" name="Picture 4" descr="PressS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3075"/>
            <a:ext cx="23225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1250"/>
            <a:ext cx="47529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Tuning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6875"/>
            <a:ext cx="174625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EBW6CellN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66875"/>
            <a:ext cx="24590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898650"/>
            <a:ext cx="19462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677863" y="5664718"/>
            <a:ext cx="803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 smtClean="0">
                <a:solidFill>
                  <a:srgbClr val="FF0000"/>
                </a:solidFill>
              </a:rPr>
              <a:t>90</a:t>
            </a:r>
            <a:r>
              <a:rPr lang="en-US" sz="1800" dirty="0">
                <a:solidFill>
                  <a:srgbClr val="FF0000"/>
                </a:solidFill>
              </a:rPr>
              <a:t>% of CEBAF cavities were made with CBMM Pyrochlore ore based niobium 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In comparison to present day use of Tantalite/</a:t>
            </a:r>
            <a:r>
              <a:rPr lang="en-US" sz="1800" dirty="0" err="1">
                <a:solidFill>
                  <a:srgbClr val="FF0000"/>
                </a:solidFill>
              </a:rPr>
              <a:t>Columbite</a:t>
            </a:r>
            <a:r>
              <a:rPr lang="en-US" sz="1800" dirty="0">
                <a:solidFill>
                  <a:srgbClr val="FF0000"/>
                </a:solidFill>
              </a:rPr>
              <a:t> ore based niobium </a:t>
            </a:r>
          </a:p>
        </p:txBody>
      </p:sp>
    </p:spTree>
    <p:extLst>
      <p:ext uri="{BB962C8B-B14F-4D97-AF65-F5344CB8AC3E}">
        <p14:creationId xmlns:p14="http://schemas.microsoft.com/office/powerpoint/2010/main" val="392589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324553"/>
            <a:ext cx="7772400" cy="658813"/>
          </a:xfrm>
        </p:spPr>
        <p:txBody>
          <a:bodyPr/>
          <a:lstStyle/>
          <a:p>
            <a:pPr algn="ctr"/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Extrinsic 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contamination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>of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cavity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dominated </a:t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until after CEBAF construction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1783634" y="2212975"/>
            <a:ext cx="4038600" cy="4525963"/>
          </a:xfrm>
        </p:spPr>
        <p:txBody>
          <a:bodyPr/>
          <a:lstStyle/>
          <a:p>
            <a:pPr algn="ctr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Surface contamination</a:t>
            </a:r>
          </a:p>
          <a:p>
            <a:pPr lvl="1" algn="ctr"/>
            <a:r>
              <a:rPr lang="en-US">
                <a:latin typeface="Calibri" charset="0"/>
                <a:ea typeface="ＭＳ Ｐゴシック" charset="0"/>
              </a:rPr>
              <a:t>Molecular and particulate</a:t>
            </a:r>
          </a:p>
        </p:txBody>
      </p:sp>
    </p:spTree>
    <p:extLst>
      <p:ext uri="{BB962C8B-B14F-4D97-AF65-F5344CB8AC3E}">
        <p14:creationId xmlns:p14="http://schemas.microsoft.com/office/powerpoint/2010/main" val="270945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246063"/>
            <a:ext cx="7607300" cy="762000"/>
          </a:xfrm>
        </p:spPr>
        <p:txBody>
          <a:bodyPr/>
          <a:lstStyle/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Vacuum Contamination Work Shop at JLab 1997</a:t>
            </a:r>
          </a:p>
        </p:txBody>
      </p:sp>
      <p:pic>
        <p:nvPicPr>
          <p:cNvPr id="37891" name="Picture 7" descr="Contaminationworksh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38375"/>
            <a:ext cx="3810000" cy="2533650"/>
          </a:xfrm>
        </p:spPr>
      </p:pic>
      <p:pic>
        <p:nvPicPr>
          <p:cNvPr id="37892" name="Picture 8" descr="Pu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38375"/>
            <a:ext cx="3810000" cy="2533650"/>
          </a:xfrm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1255879" y="5001687"/>
            <a:ext cx="6472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333FF"/>
                </a:solidFill>
              </a:rPr>
              <a:t>Minimizing </a:t>
            </a:r>
            <a:r>
              <a:rPr lang="en-US" sz="1800" dirty="0" smtClean="0">
                <a:solidFill>
                  <a:srgbClr val="3333FF"/>
                </a:solidFill>
              </a:rPr>
              <a:t>organic </a:t>
            </a:r>
            <a:r>
              <a:rPr lang="en-US" sz="1800" dirty="0">
                <a:solidFill>
                  <a:srgbClr val="3333FF"/>
                </a:solidFill>
              </a:rPr>
              <a:t>and </a:t>
            </a:r>
            <a:r>
              <a:rPr lang="en-US" sz="1800" dirty="0" smtClean="0">
                <a:solidFill>
                  <a:srgbClr val="3333FF"/>
                </a:solidFill>
              </a:rPr>
              <a:t>particulate recontamination addressed</a:t>
            </a:r>
            <a:r>
              <a:rPr lang="en-US" sz="1800" dirty="0">
                <a:solidFill>
                  <a:srgbClr val="3333FF"/>
                </a:solidFill>
              </a:rPr>
              <a:t>, </a:t>
            </a: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3333FF"/>
                </a:solidFill>
              </a:rPr>
              <a:t>several </a:t>
            </a:r>
            <a:r>
              <a:rPr lang="en-US" sz="1800" dirty="0">
                <a:solidFill>
                  <a:srgbClr val="3333FF"/>
                </a:solidFill>
              </a:rPr>
              <a:t>courses were </a:t>
            </a:r>
            <a:r>
              <a:rPr lang="en-US" sz="1800" dirty="0" smtClean="0">
                <a:solidFill>
                  <a:srgbClr val="3333FF"/>
                </a:solidFill>
              </a:rPr>
              <a:t>held in </a:t>
            </a:r>
            <a:r>
              <a:rPr lang="en-US" sz="1800" dirty="0">
                <a:solidFill>
                  <a:srgbClr val="3333FF"/>
                </a:solidFill>
              </a:rPr>
              <a:t>subsequent years</a:t>
            </a:r>
          </a:p>
        </p:txBody>
      </p:sp>
    </p:spTree>
    <p:extLst>
      <p:ext uri="{BB962C8B-B14F-4D97-AF65-F5344CB8AC3E}">
        <p14:creationId xmlns:p14="http://schemas.microsoft.com/office/powerpoint/2010/main" val="5429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Cavity processing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chemical polishing (BCP) ~ 150 micro meters</a:t>
            </a:r>
            <a:endParaRPr lang="en-US" dirty="0"/>
          </a:p>
          <a:p>
            <a:r>
              <a:rPr lang="en-US" dirty="0" smtClean="0"/>
              <a:t>Electro polishing (EP)  ~ 50 micro meters </a:t>
            </a:r>
            <a:endParaRPr lang="en-US" dirty="0"/>
          </a:p>
          <a:p>
            <a:r>
              <a:rPr lang="en-US" dirty="0" smtClean="0"/>
              <a:t>High pressure ultra pure water rinse</a:t>
            </a:r>
            <a:endParaRPr lang="en-US" dirty="0"/>
          </a:p>
          <a:p>
            <a:r>
              <a:rPr lang="en-US" dirty="0" smtClean="0"/>
              <a:t>~ 600 – 900 °C heat treatment</a:t>
            </a:r>
            <a:endParaRPr lang="en-US" dirty="0"/>
          </a:p>
          <a:p>
            <a:r>
              <a:rPr lang="en-US" dirty="0" smtClean="0"/>
              <a:t>Light EP</a:t>
            </a:r>
          </a:p>
          <a:p>
            <a:r>
              <a:rPr lang="en-US" dirty="0"/>
              <a:t>High pressure ultra pure water </a:t>
            </a:r>
            <a:r>
              <a:rPr lang="en-US" dirty="0" smtClean="0"/>
              <a:t>rinse</a:t>
            </a:r>
          </a:p>
          <a:p>
            <a:r>
              <a:rPr lang="en-US" dirty="0" smtClean="0"/>
              <a:t>Vacuum bake ~120 °C for up to 48 hours</a:t>
            </a:r>
          </a:p>
          <a:p>
            <a:r>
              <a:rPr lang="en-US" dirty="0" smtClean="0"/>
              <a:t>RF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1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vAs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757363"/>
            <a:ext cx="284956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3063"/>
            <a:ext cx="8565444" cy="7620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009999"/>
                </a:solidFill>
                <a:ea typeface="ＭＳ Ｐゴシック" pitchFamily="1" charset="-128"/>
                <a:cs typeface="ＭＳ Ｐゴシック" pitchFamily="1" charset="-128"/>
              </a:rPr>
              <a:t>Niobium cavity – performance (CW)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663" y="1398588"/>
            <a:ext cx="51133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5343525" y="4402138"/>
            <a:ext cx="900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CEBAF Spec</a:t>
            </a: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5056188" y="4421188"/>
            <a:ext cx="325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*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46625" y="1690688"/>
            <a:ext cx="3475038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6334125" y="3395663"/>
            <a:ext cx="468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6610350" y="3421063"/>
            <a:ext cx="165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9999"/>
                </a:solidFill>
              </a:rPr>
              <a:t>12 GeV Upgrade Spec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5789613" y="2457450"/>
            <a:ext cx="3354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itchFamily="1" charset="0"/>
              </a:rPr>
              <a:t>TESLA  single cells with ingot  </a:t>
            </a:r>
            <a:r>
              <a:rPr lang="en-US" sz="1200" b="1" dirty="0" err="1">
                <a:solidFill>
                  <a:srgbClr val="FF0000"/>
                </a:solidFill>
                <a:latin typeface="Calibri" pitchFamily="1" charset="0"/>
              </a:rPr>
              <a:t>Nb</a:t>
            </a:r>
            <a:r>
              <a:rPr lang="en-US" sz="1200" b="1" dirty="0">
                <a:solidFill>
                  <a:srgbClr val="FF0000"/>
                </a:solidFill>
                <a:latin typeface="Calibri" pitchFamily="1" charset="0"/>
              </a:rPr>
              <a:t> </a:t>
            </a:r>
          </a:p>
          <a:p>
            <a:r>
              <a:rPr lang="en-US" sz="1200" b="1" dirty="0">
                <a:solidFill>
                  <a:srgbClr val="FF0000"/>
                </a:solidFill>
                <a:latin typeface="Calibri" pitchFamily="1" charset="0"/>
              </a:rPr>
              <a:t>and un-optimized processes</a:t>
            </a:r>
          </a:p>
        </p:txBody>
      </p: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5353050" y="3881438"/>
            <a:ext cx="338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39948" name="TextBox 14"/>
          <p:cNvSpPr txBox="1">
            <a:spLocks noChangeArrowheads="1"/>
          </p:cNvSpPr>
          <p:nvPr/>
        </p:nvSpPr>
        <p:spPr bwMode="auto">
          <a:xfrm>
            <a:off x="5548313" y="3962400"/>
            <a:ext cx="168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33FF"/>
                </a:solidFill>
              </a:rPr>
              <a:t>CEBAF Operations</a:t>
            </a:r>
          </a:p>
        </p:txBody>
      </p:sp>
      <p:sp>
        <p:nvSpPr>
          <p:cNvPr id="39949" name="TextBox 16"/>
          <p:cNvSpPr txBox="1">
            <a:spLocks noChangeArrowheads="1"/>
          </p:cNvSpPr>
          <p:nvPr/>
        </p:nvSpPr>
        <p:spPr bwMode="auto">
          <a:xfrm>
            <a:off x="7648575" y="320675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ILC</a:t>
            </a:r>
          </a:p>
        </p:txBody>
      </p:sp>
      <p:sp>
        <p:nvSpPr>
          <p:cNvPr id="39950" name="TextBox 17"/>
          <p:cNvSpPr txBox="1">
            <a:spLocks noChangeArrowheads="1"/>
          </p:cNvSpPr>
          <p:nvPr/>
        </p:nvSpPr>
        <p:spPr bwMode="auto">
          <a:xfrm>
            <a:off x="7394575" y="319881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39951" name="TextBox 18"/>
          <p:cNvSpPr txBox="1">
            <a:spLocks noChangeArrowheads="1"/>
          </p:cNvSpPr>
          <p:nvPr/>
        </p:nvSpPr>
        <p:spPr bwMode="auto">
          <a:xfrm>
            <a:off x="4773613" y="1395413"/>
            <a:ext cx="2084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1" charset="0"/>
              </a:rPr>
              <a:t>SRF Technology Potential</a:t>
            </a:r>
          </a:p>
        </p:txBody>
      </p:sp>
      <p:sp>
        <p:nvSpPr>
          <p:cNvPr id="39952" name="TextBox 15"/>
          <p:cNvSpPr txBox="1">
            <a:spLocks noChangeArrowheads="1"/>
          </p:cNvSpPr>
          <p:nvPr/>
        </p:nvSpPr>
        <p:spPr bwMode="auto">
          <a:xfrm>
            <a:off x="1255890" y="5894566"/>
            <a:ext cx="7563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1" charset="0"/>
              </a:rPr>
              <a:t>RRR, type of niobium and vendor has no influence on cavity performance </a:t>
            </a:r>
            <a:endParaRPr lang="en-US" b="1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802188" y="5530850"/>
            <a:ext cx="369411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Lowers construction cost</a:t>
            </a:r>
          </a:p>
        </p:txBody>
      </p:sp>
      <p:sp>
        <p:nvSpPr>
          <p:cNvPr id="26" name="Right Arrow 25"/>
          <p:cNvSpPr/>
          <p:nvPr/>
        </p:nvSpPr>
        <p:spPr>
          <a:xfrm rot="16200000">
            <a:off x="2306638" y="3257550"/>
            <a:ext cx="3355975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Lowers operating cost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3893" y="6251225"/>
            <a:ext cx="6698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Development of Large Grain/Single Crystal Niobium Cavity Technology at Jefferson Lab</a:t>
            </a:r>
          </a:p>
          <a:p>
            <a:r>
              <a:rPr lang="en-US" sz="1200" b="1" dirty="0" smtClean="0"/>
              <a:t>P. </a:t>
            </a:r>
            <a:r>
              <a:rPr lang="en-US" sz="1200" b="1" dirty="0" err="1" smtClean="0"/>
              <a:t>Kneisel</a:t>
            </a:r>
            <a:r>
              <a:rPr lang="en-US" sz="1200" b="1" dirty="0" smtClean="0"/>
              <a:t>, G. Myneni, G. </a:t>
            </a:r>
            <a:r>
              <a:rPr lang="en-US" sz="1200" b="1" dirty="0" err="1" smtClean="0"/>
              <a:t>Ciovati</a:t>
            </a:r>
            <a:r>
              <a:rPr lang="en-US" sz="1200" b="1" dirty="0" smtClean="0"/>
              <a:t>,  T. </a:t>
            </a:r>
            <a:r>
              <a:rPr lang="en-US" sz="1200" b="1" dirty="0" err="1" smtClean="0"/>
              <a:t>Carneiro</a:t>
            </a:r>
            <a:r>
              <a:rPr lang="en-US" sz="1200" b="1" dirty="0" smtClean="0"/>
              <a:t>  Proc of </a:t>
            </a:r>
            <a:r>
              <a:rPr lang="en-US" sz="1200" b="1" dirty="0" err="1" smtClean="0"/>
              <a:t>Linac</a:t>
            </a:r>
            <a:r>
              <a:rPr lang="en-US" sz="1200" b="1" dirty="0" smtClean="0"/>
              <a:t> 2004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94685" y="1808912"/>
            <a:ext cx="27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RRR Range ~ 150 - 450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0" y="0"/>
            <a:ext cx="7772400" cy="658813"/>
          </a:xfrm>
        </p:spPr>
        <p:txBody>
          <a:bodyPr/>
          <a:lstStyle/>
          <a:p>
            <a:pPr algn="ctr"/>
            <a:r>
              <a:rPr lang="en-US" b="1" dirty="0" smtClean="0"/>
              <a:t>Niobium For SRF Cavities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present, Niobium for SRF cavities comes from </a:t>
            </a:r>
            <a:r>
              <a:rPr lang="en-US" b="1" dirty="0" err="1" smtClean="0"/>
              <a:t>Columbite</a:t>
            </a:r>
            <a:r>
              <a:rPr lang="en-US" b="1" dirty="0" smtClean="0"/>
              <a:t>/Tantalite ore</a:t>
            </a:r>
          </a:p>
          <a:p>
            <a:pPr lvl="1"/>
            <a:r>
              <a:rPr lang="en-US" b="1" dirty="0" smtClean="0"/>
              <a:t>Niobium is present as “impurity”</a:t>
            </a:r>
          </a:p>
          <a:p>
            <a:pPr lvl="1"/>
            <a:r>
              <a:rPr lang="en-US" b="1" dirty="0" smtClean="0"/>
              <a:t>Niobium is produced as a by-product of Tantalum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Primary reason – the Tantalum content is lower</a:t>
            </a:r>
          </a:p>
          <a:p>
            <a:pPr lvl="1"/>
            <a:r>
              <a:rPr lang="en-US" b="1" dirty="0" smtClean="0"/>
              <a:t>Tantalum is generally believed to negatively impact SRF properties of Niobium but there is no real data to back it up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JLab data shows reducing Tantalum content below 1000 ppm has no advantage for Superconducting RF cavities</a:t>
            </a:r>
          </a:p>
          <a:p>
            <a:pPr lvl="1"/>
            <a:r>
              <a:rPr lang="en-US" b="1" dirty="0" smtClean="0"/>
              <a:t>Low Tantalum niobium is relatively expensive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3" y="176750"/>
            <a:ext cx="730955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Ingot Niobium Technology  </a:t>
            </a:r>
            <a:b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 CBMM-</a:t>
            </a:r>
            <a:r>
              <a:rPr lang="en-US" sz="3600" dirty="0" err="1" smtClean="0">
                <a:ea typeface="ＭＳ Ｐゴシック" pitchFamily="1" charset="-128"/>
                <a:cs typeface="ＭＳ Ｐゴシック" pitchFamily="1" charset="-128"/>
              </a:rPr>
              <a:t>JLab</a:t>
            </a:r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 CRADA, August 2004</a:t>
            </a:r>
          </a:p>
        </p:txBody>
      </p:sp>
      <p:sp>
        <p:nvSpPr>
          <p:cNvPr id="39939" name="Content Placeholder 1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294063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964618" y="1457913"/>
            <a:ext cx="7404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CBMM</a:t>
            </a:r>
            <a:r>
              <a:rPr lang="en-US" b="1" dirty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/</a:t>
            </a:r>
            <a:r>
              <a:rPr lang="en-US" b="1" dirty="0" err="1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JLab</a:t>
            </a:r>
            <a:r>
              <a:rPr lang="en-US" b="1" dirty="0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 jointly applied for US Patent in April 2005 and the patent 8128765 B2  was granted on March 6, 2012.  G. Myneni, P. </a:t>
            </a:r>
            <a:r>
              <a:rPr lang="en-US" b="1" dirty="0" err="1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Kneisel</a:t>
            </a:r>
            <a:r>
              <a:rPr lang="en-US" b="1" dirty="0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and T. </a:t>
            </a:r>
            <a:r>
              <a:rPr lang="en-US" b="1" dirty="0" err="1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Carneiro</a:t>
            </a:r>
            <a:r>
              <a:rPr lang="en-US" b="1" dirty="0" smtClean="0">
                <a:solidFill>
                  <a:srgbClr val="FF33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(CBMM) are the inventors </a:t>
            </a:r>
            <a:endParaRPr lang="en-US" b="1" dirty="0">
              <a:solidFill>
                <a:srgbClr val="FF3300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347" y="2564068"/>
            <a:ext cx="837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international institutions in Asia, Europe and America are developing ingot niobium cavities.  DESY, KEK are among them., AES, Niowave and RI industries are </a:t>
            </a:r>
            <a:r>
              <a:rPr lang="en-US" dirty="0" err="1" smtClean="0"/>
              <a:t>involved.CBMM</a:t>
            </a:r>
            <a:r>
              <a:rPr lang="en-US" dirty="0" smtClean="0"/>
              <a:t>, </a:t>
            </a:r>
            <a:r>
              <a:rPr lang="en-US" dirty="0" err="1" smtClean="0"/>
              <a:t>Heraues</a:t>
            </a:r>
            <a:r>
              <a:rPr lang="en-US" dirty="0" smtClean="0"/>
              <a:t>, Ningxia, Tokyo </a:t>
            </a:r>
            <a:r>
              <a:rPr lang="en-US" dirty="0" err="1" smtClean="0"/>
              <a:t>Denkai</a:t>
            </a:r>
            <a:r>
              <a:rPr lang="en-US" dirty="0" smtClean="0"/>
              <a:t> and </a:t>
            </a:r>
            <a:r>
              <a:rPr lang="en-US" dirty="0" err="1" smtClean="0"/>
              <a:t>Wah</a:t>
            </a:r>
            <a:r>
              <a:rPr lang="en-US" dirty="0" smtClean="0"/>
              <a:t> Chang are able to provide ingot niobium   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034607" y="3781149"/>
          <a:ext cx="5410928" cy="263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36509" y="4126571"/>
            <a:ext cx="3252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W. Singer Private Communication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4140" y="6402578"/>
            <a:ext cx="6892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DESY sets </a:t>
            </a:r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world record with ingot niobium 9 cell TESLA cavities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148" y="147638"/>
            <a:ext cx="7790568" cy="762000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Araxá</a:t>
            </a:r>
            <a:r>
              <a:rPr lang="en-US" sz="2800" dirty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800" b="1" dirty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 Mine in Brazil &amp;</a:t>
            </a:r>
            <a:r>
              <a:rPr lang="en-US" sz="2800" b="1" dirty="0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Pyrochlore</a:t>
            </a:r>
            <a:r>
              <a:rPr lang="en-US" sz="2800" b="1" dirty="0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 Niobium</a:t>
            </a:r>
            <a:br>
              <a:rPr lang="en-US" sz="2800" b="1" dirty="0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800" b="1" dirty="0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Original CEBAF 90% CBMM </a:t>
            </a:r>
            <a:r>
              <a:rPr lang="en-US" sz="2800" b="1" dirty="0" err="1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Nb</a:t>
            </a:r>
            <a:endParaRPr lang="en-US" sz="2800" b="1" dirty="0">
              <a:solidFill>
                <a:srgbClr val="3333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1987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-22015" r="-22015"/>
          <a:stretch>
            <a:fillRect/>
          </a:stretch>
        </p:blipFill>
        <p:spPr>
          <a:xfrm>
            <a:off x="628841" y="1409313"/>
            <a:ext cx="3810000" cy="1981200"/>
          </a:xfrm>
        </p:spPr>
      </p:pic>
      <p:pic>
        <p:nvPicPr>
          <p:cNvPr id="41988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-3613" r="-3613"/>
          <a:stretch>
            <a:fillRect/>
          </a:stretch>
        </p:blipFill>
        <p:spPr/>
      </p:pic>
      <p:pic>
        <p:nvPicPr>
          <p:cNvPr id="41989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 l="-22015" r="-22015"/>
          <a:stretch>
            <a:fillRect/>
          </a:stretch>
        </p:blipFill>
        <p:spPr/>
      </p:pic>
      <p:pic>
        <p:nvPicPr>
          <p:cNvPr id="4199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l="-22015" r="-22015"/>
          <a:stretch>
            <a:fillRect/>
          </a:stretch>
        </p:blipFill>
        <p:spPr/>
      </p:pic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050925" y="1031875"/>
            <a:ext cx="246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</a:rPr>
              <a:t>The CBMM open cast mine</a:t>
            </a:r>
            <a:r>
              <a:rPr lang="en-US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20712" y="5654675"/>
            <a:ext cx="41448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</a:rPr>
              <a:t>Electron beam furnace for the refinement of</a:t>
            </a:r>
          </a:p>
          <a:p>
            <a:r>
              <a:rPr lang="en-US" sz="1400" b="1" dirty="0">
                <a:solidFill>
                  <a:srgbClr val="FF3300"/>
                </a:solidFill>
              </a:rPr>
              <a:t>Niobium metal, producing 210 </a:t>
            </a:r>
            <a:r>
              <a:rPr lang="en-US" sz="1400" b="1" dirty="0" smtClean="0">
                <a:solidFill>
                  <a:srgbClr val="FF3300"/>
                </a:solidFill>
              </a:rPr>
              <a:t>tons </a:t>
            </a:r>
            <a:r>
              <a:rPr lang="en-US" sz="1400" b="1" dirty="0">
                <a:solidFill>
                  <a:srgbClr val="FF3300"/>
                </a:solidFill>
              </a:rPr>
              <a:t>per annum</a:t>
            </a:r>
          </a:p>
          <a:p>
            <a:r>
              <a:rPr lang="en-US" sz="1400" dirty="0"/>
              <a:t> </a:t>
            </a:r>
            <a:endParaRPr lang="en-US" dirty="0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4330700" y="1111250"/>
            <a:ext cx="4737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Conveyor belt bringing the ore to concentration plant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890733" y="5640388"/>
            <a:ext cx="3788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Finished </a:t>
            </a:r>
            <a:r>
              <a:rPr lang="en-US" sz="1400" b="1" dirty="0" err="1">
                <a:solidFill>
                  <a:srgbClr val="3333FF"/>
                </a:solidFill>
              </a:rPr>
              <a:t>Nb</a:t>
            </a:r>
            <a:r>
              <a:rPr lang="en-US" sz="1400" b="1" dirty="0">
                <a:solidFill>
                  <a:srgbClr val="3333FF"/>
                </a:solidFill>
              </a:rPr>
              <a:t> ingot from the </a:t>
            </a:r>
            <a:r>
              <a:rPr lang="en-US" sz="1400" b="1" dirty="0" err="1">
                <a:solidFill>
                  <a:srgbClr val="3333FF"/>
                </a:solidFill>
              </a:rPr>
              <a:t>Pyrochlore</a:t>
            </a:r>
            <a:r>
              <a:rPr lang="en-US" sz="1400" b="1" dirty="0">
                <a:solidFill>
                  <a:srgbClr val="3333FF"/>
                </a:solidFill>
              </a:rPr>
              <a:t> 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139" y="6091939"/>
            <a:ext cx="799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666FF"/>
                </a:solidFill>
              </a:rPr>
              <a:t>Tantalum is an impurity and the amount depends on the location of the ore and can be up to ~ 1500 wt </a:t>
            </a:r>
            <a:r>
              <a:rPr lang="en-US" sz="1200" b="1" dirty="0" err="1" smtClean="0">
                <a:solidFill>
                  <a:srgbClr val="6666FF"/>
                </a:solidFill>
              </a:rPr>
              <a:t>ppm</a:t>
            </a:r>
            <a:endParaRPr lang="en-US" sz="1200" b="1" dirty="0" smtClean="0">
              <a:solidFill>
                <a:srgbClr val="6666FF"/>
              </a:solidFill>
            </a:endParaRPr>
          </a:p>
          <a:p>
            <a:r>
              <a:rPr lang="en-US" sz="1200" b="1" dirty="0" smtClean="0">
                <a:solidFill>
                  <a:srgbClr val="6666FF"/>
                </a:solidFill>
              </a:rPr>
              <a:t>and is uniformly distributed in niobium</a:t>
            </a:r>
            <a:endParaRPr lang="en-US" sz="1200" b="1" dirty="0">
              <a:solidFill>
                <a:srgbClr val="66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390" y="6456382"/>
            <a:ext cx="571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Simplified niobium spec:  ingot slices with </a:t>
            </a:r>
            <a:r>
              <a:rPr lang="en-US" b="1" dirty="0" err="1" smtClean="0">
                <a:solidFill>
                  <a:srgbClr val="FF0000"/>
                </a:solidFill>
              </a:rPr>
              <a:t>Hv</a:t>
            </a:r>
            <a:r>
              <a:rPr lang="en-US" b="1" dirty="0" smtClean="0">
                <a:solidFill>
                  <a:srgbClr val="FF0000"/>
                </a:solidFill>
              </a:rPr>
              <a:t> ~ 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23368"/>
            <a:ext cx="8889065" cy="658813"/>
          </a:xfrm>
        </p:spPr>
        <p:txBody>
          <a:bodyPr/>
          <a:lstStyle/>
          <a:p>
            <a:pPr algn="l"/>
            <a:r>
              <a:rPr lang="en-US" b="1" dirty="0" smtClean="0"/>
              <a:t>Uniform distribution of Ta has no effect on SC Parameters, BCP has large effect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504"/>
            <a:ext cx="3627507" cy="346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21" y="2364193"/>
            <a:ext cx="5463235" cy="1888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818" y="5484476"/>
            <a:ext cx="646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S. B. Roy et al </a:t>
            </a:r>
            <a:r>
              <a:rPr lang="en-US" b="1" dirty="0" err="1" smtClean="0"/>
              <a:t>Supercond</a:t>
            </a:r>
            <a:r>
              <a:rPr lang="en-US" b="1" dirty="0" smtClean="0"/>
              <a:t>. Sci. Technol.  25 (2012) 115020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1482" y="1616474"/>
            <a:ext cx="3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2229" y="1789668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1458" y="1962864"/>
            <a:ext cx="3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1461" y="2155302"/>
            <a:ext cx="37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44563"/>
            <a:ext cx="8010525" cy="762000"/>
          </a:xfrm>
        </p:spPr>
        <p:txBody>
          <a:bodyPr/>
          <a:lstStyle/>
          <a:p>
            <a:r>
              <a:rPr lang="en-US" sz="2800" b="1" dirty="0">
                <a:solidFill>
                  <a:srgbClr val="3333FF"/>
                </a:solidFill>
              </a:rPr>
              <a:t>Tantalum does not affect the performance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438775" y="1866900"/>
            <a:ext cx="252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66CC"/>
                </a:solidFill>
                <a:latin typeface="Calibri" charset="0"/>
              </a:rPr>
              <a:t>Polycrystalline niobium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928688" y="1857375"/>
            <a:ext cx="260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9999"/>
                </a:solidFill>
                <a:latin typeface="Calibri" charset="0"/>
              </a:rPr>
              <a:t>Large grain ingot niobium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85725" y="258763"/>
            <a:ext cx="706355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3CC33"/>
                </a:solidFill>
                <a:latin typeface="Calibri" charset="0"/>
              </a:rPr>
              <a:t>Ingot niobium has superior performance  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928688" y="5686425"/>
            <a:ext cx="73276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alibri" charset="0"/>
              </a:rPr>
              <a:t>Influence of Ta content in high purity niobium on cavity performance</a:t>
            </a:r>
          </a:p>
          <a:p>
            <a:r>
              <a:rPr lang="en-US" sz="1400" b="1" dirty="0">
                <a:latin typeface="Calibri" charset="0"/>
              </a:rPr>
              <a:t>P. </a:t>
            </a:r>
            <a:r>
              <a:rPr lang="en-US" sz="1400" b="1" dirty="0" err="1">
                <a:latin typeface="Calibri" charset="0"/>
              </a:rPr>
              <a:t>Kneisel</a:t>
            </a:r>
            <a:r>
              <a:rPr lang="en-US" sz="1400" b="1" dirty="0">
                <a:latin typeface="Calibri" charset="0"/>
              </a:rPr>
              <a:t>, G. Myneni, G. </a:t>
            </a:r>
            <a:r>
              <a:rPr lang="en-US" sz="1400" b="1" dirty="0" err="1">
                <a:latin typeface="Calibri" charset="0"/>
              </a:rPr>
              <a:t>Ciovati</a:t>
            </a:r>
            <a:r>
              <a:rPr lang="en-US" sz="1400" b="1" dirty="0">
                <a:latin typeface="Calibri" charset="0"/>
              </a:rPr>
              <a:t>, D. </a:t>
            </a:r>
            <a:r>
              <a:rPr lang="en-US" sz="1400" b="1" dirty="0" err="1">
                <a:latin typeface="Calibri" charset="0"/>
              </a:rPr>
              <a:t>Proch</a:t>
            </a:r>
            <a:r>
              <a:rPr lang="en-US" sz="1400" b="1" dirty="0">
                <a:latin typeface="Calibri" charset="0"/>
              </a:rPr>
              <a:t>, W. Singer, T. </a:t>
            </a:r>
            <a:r>
              <a:rPr lang="en-US" sz="1400" b="1" dirty="0" err="1">
                <a:latin typeface="Calibri" charset="0"/>
              </a:rPr>
              <a:t>Carneiro</a:t>
            </a:r>
            <a:r>
              <a:rPr lang="en-US" sz="1400" b="1" dirty="0">
                <a:latin typeface="Calibri" charset="0"/>
              </a:rPr>
              <a:t> et al in Proceedings of PAC 2005       </a:t>
            </a:r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168275" y="2224088"/>
          <a:ext cx="4176713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7" name="Chart" r:id="rId5" imgW="10591800" imgH="7226300" progId="Excel.Sheet.8">
                  <p:embed/>
                </p:oleObj>
              </mc:Choice>
              <mc:Fallback>
                <p:oleObj name="Chart" r:id="rId5" imgW="10591800" imgH="722630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224088"/>
                        <a:ext cx="4176713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4468813" y="2244725"/>
          <a:ext cx="4410075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8" name="Chart" r:id="rId8" imgW="9740900" imgH="6248400" progId="Excel.Sheet.8">
                  <p:embed/>
                </p:oleObj>
              </mc:Choice>
              <mc:Fallback>
                <p:oleObj name="Chart" r:id="rId8" imgW="9740900" imgH="62484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2244725"/>
                        <a:ext cx="4410075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/>
          <a:srcRect l="66783" t="43143" r="13078" b="48228"/>
          <a:stretch>
            <a:fillRect/>
          </a:stretch>
        </p:blipFill>
        <p:spPr bwMode="auto">
          <a:xfrm>
            <a:off x="2295525" y="3495675"/>
            <a:ext cx="1657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03120" y="5369010"/>
            <a:ext cx="2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Empirically FOM ~ 1.0 x10</a:t>
            </a:r>
            <a:r>
              <a:rPr lang="en-US" b="1" baseline="30000" dirty="0" smtClean="0">
                <a:solidFill>
                  <a:srgbClr val="FF0000"/>
                </a:solidFill>
                <a:latin typeface="Calibri" charset="0"/>
              </a:rPr>
              <a:t>13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340481" y="372025"/>
            <a:ext cx="2241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Overview</a:t>
            </a:r>
            <a:endParaRPr lang="en-US" sz="3600" b="1" dirty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30528" y="1490817"/>
            <a:ext cx="69902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2400" dirty="0" smtClean="0"/>
          </a:p>
          <a:p>
            <a:pPr algn="l">
              <a:buFont typeface="Wingdings" pitchFamily="1" charset="2"/>
              <a:buChar char="ü"/>
            </a:pPr>
            <a:r>
              <a:rPr lang="en-US" sz="2400" b="1" dirty="0" smtClean="0"/>
              <a:t>Introduction</a:t>
            </a:r>
          </a:p>
          <a:p>
            <a:pPr algn="l"/>
            <a:endParaRPr lang="en-US" sz="2400" b="1" dirty="0" smtClean="0"/>
          </a:p>
          <a:p>
            <a:pPr algn="l">
              <a:buFont typeface="Wingdings" pitchFamily="1" charset="2"/>
              <a:buChar char="ü"/>
            </a:pPr>
            <a:r>
              <a:rPr lang="en-US" sz="2400" b="1" dirty="0" smtClean="0"/>
              <a:t>Fine grain - ingot niobium technologies</a:t>
            </a:r>
          </a:p>
          <a:p>
            <a:pPr algn="l">
              <a:buFont typeface="Wingdings" pitchFamily="1" charset="2"/>
              <a:buChar char="ü"/>
            </a:pPr>
            <a:endParaRPr lang="en-US" sz="2400" b="1" dirty="0" smtClean="0"/>
          </a:p>
          <a:p>
            <a:pPr algn="l">
              <a:buFont typeface="Wingdings" pitchFamily="1" charset="2"/>
              <a:buChar char="ü"/>
            </a:pPr>
            <a:r>
              <a:rPr lang="en-US" sz="2400" b="1" dirty="0" smtClean="0"/>
              <a:t>Cavity process optimization</a:t>
            </a:r>
          </a:p>
          <a:p>
            <a:pPr algn="l"/>
            <a:endParaRPr lang="en-US" sz="2400" b="1" dirty="0" smtClean="0"/>
          </a:p>
          <a:p>
            <a:pPr algn="l">
              <a:buFont typeface="Wingdings" pitchFamily="1" charset="2"/>
              <a:buChar char="ü"/>
            </a:pPr>
            <a:r>
              <a:rPr lang="en-US" sz="2400" b="1" dirty="0" smtClean="0"/>
              <a:t>Accelerator cost and sustainable operation</a:t>
            </a:r>
          </a:p>
          <a:p>
            <a:pPr algn="l">
              <a:buFont typeface="Wingdings" pitchFamily="1" charset="2"/>
              <a:buChar char="ü"/>
            </a:pPr>
            <a:endParaRPr lang="en-US" sz="2400" b="1" dirty="0"/>
          </a:p>
          <a:p>
            <a:pPr algn="l">
              <a:buFont typeface="Wingdings" pitchFamily="1" charset="2"/>
              <a:buChar char="ü"/>
            </a:pPr>
            <a:r>
              <a:rPr lang="en-US" sz="2400" b="1" dirty="0" smtClean="0"/>
              <a:t>Summary and outlook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41425" y="1176338"/>
            <a:ext cx="6362700" cy="3000375"/>
          </a:xfr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775" y="4125913"/>
            <a:ext cx="51244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12"/>
          <p:cNvSpPr txBox="1">
            <a:spLocks noChangeArrowheads="1"/>
          </p:cNvSpPr>
          <p:nvPr/>
        </p:nvSpPr>
        <p:spPr bwMode="auto">
          <a:xfrm>
            <a:off x="-38738" y="219075"/>
            <a:ext cx="8848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Tantalum and RRR have minimal influence on phonon peak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7298440" y="5194765"/>
            <a:ext cx="176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79646"/>
                </a:solidFill>
              </a:rPr>
              <a:t>Saravan</a:t>
            </a:r>
            <a:endParaRPr lang="en-US" dirty="0" smtClean="0">
              <a:solidFill>
                <a:srgbClr val="F79646"/>
              </a:solidFill>
            </a:endParaRPr>
          </a:p>
          <a:p>
            <a:pPr algn="ctr"/>
            <a:r>
              <a:rPr lang="en-US" dirty="0" smtClean="0">
                <a:solidFill>
                  <a:srgbClr val="F79646"/>
                </a:solidFill>
              </a:rPr>
              <a:t>PhD student at MSU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5811838" y="1854200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79646"/>
                </a:solidFill>
              </a:rPr>
              <a:t>Ingot niobium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8725" y="246063"/>
            <a:ext cx="8637587" cy="7620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1" charset="-128"/>
                <a:cs typeface="ＭＳ Ｐゴシック" pitchFamily="1" charset="-128"/>
              </a:rPr>
              <a:t>Hydrogen absorption with BCP and EP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553508" y="1458383"/>
            <a:ext cx="7772400" cy="4360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7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Very high equilibrium hydrogen activities (fugacity) have been estimated when </a:t>
            </a:r>
            <a:r>
              <a:rPr lang="en-US" sz="2000" b="1" dirty="0" err="1">
                <a:ea typeface="ＭＳ Ｐゴシック" pitchFamily="1" charset="-128"/>
                <a:cs typeface="ＭＳ Ｐゴシック" pitchFamily="1" charset="-128"/>
              </a:rPr>
              <a:t>Nb</a:t>
            </a: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 metal is in contact with water or BCP solution</a:t>
            </a:r>
          </a:p>
          <a:p>
            <a:pPr eaLnBrk="1" hangingPunct="1">
              <a:lnSpc>
                <a:spcPct val="80000"/>
              </a:lnSpc>
              <a:buFont typeface="Wingdings" pitchFamily="1" charset="2"/>
              <a:buNone/>
            </a:pPr>
            <a:endParaRPr lang="en-US" sz="20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Hydrogen is readily absorbed into </a:t>
            </a:r>
            <a:r>
              <a:rPr lang="en-US" sz="2000" b="1" dirty="0" err="1">
                <a:ea typeface="ＭＳ Ｐゴシック" pitchFamily="1" charset="-128"/>
                <a:cs typeface="ＭＳ Ｐゴシック" pitchFamily="1" charset="-128"/>
              </a:rPr>
              <a:t>Nb</a:t>
            </a: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 when the protective oxide layer is removed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Lower H fugacity's are obtained due to an anodic polarization of </a:t>
            </a:r>
            <a:r>
              <a:rPr lang="en-US" sz="2000" b="1" dirty="0" err="1">
                <a:ea typeface="ＭＳ Ｐゴシック" pitchFamily="1" charset="-128"/>
                <a:cs typeface="ＭＳ Ｐゴシック" pitchFamily="1" charset="-128"/>
              </a:rPr>
              <a:t>Nb</a:t>
            </a: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 during EP and hence lower hydrogen absorption</a:t>
            </a:r>
          </a:p>
          <a:p>
            <a:pPr eaLnBrk="1" hangingPunct="1">
              <a:lnSpc>
                <a:spcPct val="80000"/>
              </a:lnSpc>
              <a:buFont typeface="Wingdings" pitchFamily="1" charset="2"/>
              <a:buNone/>
            </a:pPr>
            <a:endParaRPr lang="en-US" sz="24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	R.E. Ricker, G. R. Myneni, J. Res. Natl. Inst. Stand. Technol. 115, 353-371 (2010) </a:t>
            </a:r>
          </a:p>
          <a:p>
            <a:pPr eaLnBrk="1" hangingPunct="1">
              <a:lnSpc>
                <a:spcPct val="80000"/>
              </a:lnSpc>
              <a:buFont typeface="Wingdings" pitchFamily="1" charset="2"/>
              <a:buNone/>
            </a:pPr>
            <a:endParaRPr lang="en-US" sz="2000" b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2000" b="1" dirty="0">
                <a:ea typeface="ＭＳ Ｐゴシック" pitchFamily="1" charset="-128"/>
                <a:cs typeface="ＭＳ Ｐゴシック" pitchFamily="1" charset="-128"/>
              </a:rPr>
              <a:t>							NIST/</a:t>
            </a:r>
            <a:r>
              <a:rPr lang="en-US" sz="2000" b="1" dirty="0" err="1">
                <a:ea typeface="ＭＳ Ｐゴシック" pitchFamily="1" charset="-128"/>
                <a:cs typeface="ＭＳ Ｐゴシック" pitchFamily="1" charset="-128"/>
              </a:rPr>
              <a:t>JLab</a:t>
            </a:r>
            <a:endParaRPr lang="en-US" sz="2000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3"/>
          <a:srcRect b="53239"/>
          <a:stretch>
            <a:fillRect/>
          </a:stretch>
        </p:blipFill>
        <p:spPr bwMode="auto">
          <a:xfrm>
            <a:off x="704850" y="697554"/>
            <a:ext cx="7483475" cy="21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69150" y="87668"/>
            <a:ext cx="798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Heat treatment to remove hydrogen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4170" y="2920889"/>
            <a:ext cx="92613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Currently used furnaces contaminate the cavity surfaces, chemical re-etching reintroduces H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 l="1771" t="5390" r="2265" b="2891"/>
          <a:stretch>
            <a:fillRect/>
          </a:stretch>
        </p:blipFill>
        <p:spPr bwMode="auto">
          <a:xfrm>
            <a:off x="1605525" y="3230597"/>
            <a:ext cx="6528391" cy="30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4117" y="6194780"/>
            <a:ext cx="745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G. </a:t>
            </a:r>
            <a:r>
              <a:rPr lang="en-US" sz="1100" b="1" dirty="0" err="1" smtClean="0"/>
              <a:t>Ciovati</a:t>
            </a:r>
            <a:r>
              <a:rPr lang="en-US" sz="1100" b="1" dirty="0" smtClean="0"/>
              <a:t>, G. Myneni, F. Stevie, P. </a:t>
            </a:r>
            <a:r>
              <a:rPr lang="en-US" sz="1100" b="1" dirty="0" err="1" smtClean="0"/>
              <a:t>Maheshwari</a:t>
            </a:r>
            <a:r>
              <a:rPr lang="en-US" sz="1100" b="1" dirty="0" smtClean="0"/>
              <a:t>, and D. </a:t>
            </a:r>
            <a:r>
              <a:rPr lang="en-US" sz="1100" b="1" dirty="0" err="1" smtClean="0"/>
              <a:t>Griffis</a:t>
            </a:r>
            <a:r>
              <a:rPr lang="en-US" sz="1100" b="1" dirty="0" smtClean="0"/>
              <a:t>, Phys. Rev. ST </a:t>
            </a:r>
            <a:r>
              <a:rPr lang="en-US" sz="1100" b="1" dirty="0" err="1" smtClean="0"/>
              <a:t>Accel</a:t>
            </a:r>
            <a:r>
              <a:rPr lang="en-US" sz="1100" b="1" dirty="0" smtClean="0"/>
              <a:t>. Beams 13, 022002 (2010)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33FF"/>
                </a:solidFill>
              </a:rPr>
              <a:t>Hydrogen Interactions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838" y="1560513"/>
            <a:ext cx="4640262" cy="3567112"/>
          </a:xfrm>
          <a:noFill/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000250"/>
            <a:ext cx="3810000" cy="3008313"/>
          </a:xfr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6991" y="5235575"/>
            <a:ext cx="869785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Hydrogen is most mobile at room temperature, interacts with defects, interstitials and is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influenced by residual stress concentration gradients and affects the magnetic properties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450388" y="1887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51463" y="21177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O-H Interaction Peak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506413" y="1738313"/>
            <a:ext cx="343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3333FF"/>
                </a:solidFill>
                <a:latin typeface="+mj-lt"/>
              </a:rPr>
              <a:t>N15 nuclear reaction analysis - UNY, Albany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4981575" y="1768475"/>
            <a:ext cx="325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3333FF"/>
                </a:solidFill>
                <a:latin typeface="+mj-lt"/>
              </a:rPr>
              <a:t>Internal friction data - NIST, Gaithersburg</a:t>
            </a:r>
          </a:p>
        </p:txBody>
      </p:sp>
    </p:spTree>
    <p:extLst>
      <p:ext uri="{BB962C8B-B14F-4D97-AF65-F5344CB8AC3E}">
        <p14:creationId xmlns:p14="http://schemas.microsoft.com/office/powerpoint/2010/main" val="231868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230313"/>
            <a:ext cx="6350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979488" y="396875"/>
            <a:ext cx="646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Niobium – hydrogen phase diagram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182813" y="4471988"/>
            <a:ext cx="295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3300"/>
                </a:solidFill>
              </a:rPr>
              <a:t>Beta transforms into Epsilon below -69 °C</a:t>
            </a:r>
          </a:p>
          <a:p>
            <a:pPr eaLnBrk="1" hangingPunct="1"/>
            <a:r>
              <a:rPr lang="en-US" sz="1200">
                <a:solidFill>
                  <a:srgbClr val="FF3300"/>
                </a:solidFill>
              </a:rPr>
              <a:t>Hydride phase and highly lossey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2235200" y="3175000"/>
            <a:ext cx="287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Beta forms below 150 °C and of the form </a:t>
            </a:r>
          </a:p>
          <a:p>
            <a:pPr eaLnBrk="1" hangingPunct="1"/>
            <a:r>
              <a:rPr lang="en-US" sz="1200">
                <a:solidFill>
                  <a:srgbClr val="FF0000"/>
                </a:solidFill>
              </a:rPr>
              <a:t>NbH</a:t>
            </a:r>
            <a:r>
              <a:rPr lang="en-US" sz="1200"/>
              <a:t> </a:t>
            </a:r>
            <a:r>
              <a:rPr lang="en-US" sz="1200">
                <a:solidFill>
                  <a:srgbClr val="FF3300"/>
                </a:solidFill>
              </a:rPr>
              <a:t>less lossey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3016250" y="2116138"/>
            <a:ext cx="1082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Solid solution</a:t>
            </a:r>
          </a:p>
        </p:txBody>
      </p:sp>
    </p:spTree>
    <p:extLst>
      <p:ext uri="{BB962C8B-B14F-4D97-AF65-F5344CB8AC3E}">
        <p14:creationId xmlns:p14="http://schemas.microsoft.com/office/powerpoint/2010/main" val="187367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3" cstate="print"/>
          <a:srcRect r="80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55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erialOvervie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752" y="1936595"/>
            <a:ext cx="3660648" cy="446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365125" y="1127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Jefferson Lab Accelerator Complex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4527550" y="5257800"/>
            <a:ext cx="349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5029200" y="5334000"/>
            <a:ext cx="349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5486400" y="5257800"/>
            <a:ext cx="3492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0" y="15240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5257800" y="3505200"/>
            <a:ext cx="3810000" cy="2392363"/>
            <a:chOff x="5410200" y="3505200"/>
            <a:chExt cx="3810000" cy="2392363"/>
          </a:xfrm>
        </p:grpSpPr>
        <p:sp>
          <p:nvSpPr>
            <p:cNvPr id="7173" name="Text Box 16"/>
            <p:cNvSpPr txBox="1">
              <a:spLocks noChangeArrowheads="1"/>
            </p:cNvSpPr>
            <p:nvPr/>
          </p:nvSpPr>
          <p:spPr bwMode="auto">
            <a:xfrm>
              <a:off x="7010400" y="5257800"/>
              <a:ext cx="2209800" cy="639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/>
                <a:t>CEBAF Large Acceptance Spectrometer (CLAS) in Hall B</a:t>
              </a:r>
            </a:p>
          </p:txBody>
        </p:sp>
        <p:pic>
          <p:nvPicPr>
            <p:cNvPr id="7176" name="Picture 19" descr="HallB1Oct01.jpg                                                0000093B MB's WORK                      985CFB00: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6629400" y="3505200"/>
              <a:ext cx="2514600" cy="1709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85" name="Line 28"/>
            <p:cNvSpPr>
              <a:spLocks noChangeShapeType="1"/>
            </p:cNvSpPr>
            <p:nvPr/>
          </p:nvSpPr>
          <p:spPr bwMode="auto">
            <a:xfrm flipH="1">
              <a:off x="5410200" y="4648200"/>
              <a:ext cx="1524000" cy="7620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3733800" y="762000"/>
            <a:ext cx="2590800" cy="2667000"/>
            <a:chOff x="3308350" y="762000"/>
            <a:chExt cx="2590800" cy="2667000"/>
          </a:xfrm>
        </p:grpSpPr>
        <p:pic>
          <p:nvPicPr>
            <p:cNvPr id="7180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1372" b="1868"/>
            <a:stretch>
              <a:fillRect/>
            </a:stretch>
          </p:blipFill>
          <p:spPr bwMode="auto">
            <a:xfrm>
              <a:off x="3352800" y="1143000"/>
              <a:ext cx="2546350" cy="16462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H="1">
              <a:off x="4527550" y="2590800"/>
              <a:ext cx="120650" cy="8382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30"/>
            <p:cNvSpPr txBox="1">
              <a:spLocks noChangeArrowheads="1"/>
            </p:cNvSpPr>
            <p:nvPr/>
          </p:nvSpPr>
          <p:spPr bwMode="auto">
            <a:xfrm>
              <a:off x="3308350" y="762000"/>
              <a:ext cx="1905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 err="1"/>
                <a:t>Cryomodules</a:t>
              </a:r>
              <a:r>
                <a:rPr lang="en-US" sz="1200" b="1" i="1" dirty="0"/>
                <a:t> in the accelerator tunnel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0" y="3124199"/>
            <a:ext cx="4191000" cy="2693691"/>
            <a:chOff x="152400" y="3124199"/>
            <a:chExt cx="4191000" cy="2693691"/>
          </a:xfrm>
        </p:grpSpPr>
        <p:sp>
          <p:nvSpPr>
            <p:cNvPr id="7193" name="Text Box 36"/>
            <p:cNvSpPr txBox="1">
              <a:spLocks noChangeArrowheads="1"/>
            </p:cNvSpPr>
            <p:nvPr/>
          </p:nvSpPr>
          <p:spPr bwMode="auto">
            <a:xfrm>
              <a:off x="152400" y="5356225"/>
              <a:ext cx="167640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 smtClean="0"/>
                <a:t>Free Electron Laser (FEL)</a:t>
              </a:r>
              <a:endParaRPr lang="en-US" sz="1200" b="1" i="1" dirty="0"/>
            </a:p>
          </p:txBody>
        </p:sp>
        <p:pic>
          <p:nvPicPr>
            <p:cNvPr id="27" name="Picture 26" descr="FEL6x6.jpg"/>
            <p:cNvPicPr/>
            <p:nvPr/>
          </p:nvPicPr>
          <p:blipFill>
            <a:blip r:embed="rId7" cstate="print"/>
            <a:srcRect b="11565"/>
            <a:stretch>
              <a:fillRect/>
            </a:stretch>
          </p:blipFill>
          <p:spPr>
            <a:xfrm>
              <a:off x="198438" y="3298825"/>
              <a:ext cx="2286000" cy="2021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91" name="Line 34"/>
            <p:cNvSpPr>
              <a:spLocks noChangeShapeType="1"/>
            </p:cNvSpPr>
            <p:nvPr/>
          </p:nvSpPr>
          <p:spPr bwMode="auto">
            <a:xfrm flipV="1">
              <a:off x="2209800" y="3124199"/>
              <a:ext cx="2133600" cy="101282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4419600" y="762000"/>
            <a:ext cx="4572000" cy="2372557"/>
            <a:chOff x="4572000" y="762000"/>
            <a:chExt cx="4572000" cy="2372557"/>
          </a:xfrm>
        </p:grpSpPr>
        <p:pic>
          <p:nvPicPr>
            <p:cNvPr id="26" name="Picture 10" descr="jlab_cryo_1"/>
            <p:cNvPicPr>
              <a:picLocks noChangeAspect="1" noChangeArrowheads="1"/>
            </p:cNvPicPr>
            <p:nvPr/>
          </p:nvPicPr>
          <p:blipFill>
            <a:blip r:embed="rId8" cstate="print"/>
            <a:srcRect r="5085" b="1457"/>
            <a:stretch>
              <a:fillRect/>
            </a:stretch>
          </p:blipFill>
          <p:spPr bwMode="auto">
            <a:xfrm>
              <a:off x="6324600" y="838200"/>
              <a:ext cx="2819400" cy="2296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4" name="Text Box 17"/>
            <p:cNvSpPr txBox="1">
              <a:spLocks noChangeArrowheads="1"/>
            </p:cNvSpPr>
            <p:nvPr/>
          </p:nvSpPr>
          <p:spPr bwMode="auto">
            <a:xfrm>
              <a:off x="6400800" y="762000"/>
              <a:ext cx="152400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/>
                <a:t>Superconducting radiofrequency (SRF) cavities </a:t>
              </a:r>
            </a:p>
          </p:txBody>
        </p:sp>
        <p:sp>
          <p:nvSpPr>
            <p:cNvPr id="7184" name="Line 27"/>
            <p:cNvSpPr>
              <a:spLocks noChangeShapeType="1"/>
            </p:cNvSpPr>
            <p:nvPr/>
          </p:nvSpPr>
          <p:spPr bwMode="auto">
            <a:xfrm flipH="1">
              <a:off x="4572000" y="1676400"/>
              <a:ext cx="1752600" cy="685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35010" y="990600"/>
            <a:ext cx="3505200" cy="1572399"/>
            <a:chOff x="152400" y="990600"/>
            <a:chExt cx="3505200" cy="1572399"/>
          </a:xfrm>
        </p:grpSpPr>
        <p:grpSp>
          <p:nvGrpSpPr>
            <p:cNvPr id="7" name="Group 31"/>
            <p:cNvGrpSpPr/>
            <p:nvPr/>
          </p:nvGrpSpPr>
          <p:grpSpPr>
            <a:xfrm>
              <a:off x="152400" y="2209800"/>
              <a:ext cx="3505200" cy="353199"/>
              <a:chOff x="152400" y="2209800"/>
              <a:chExt cx="3505200" cy="353199"/>
            </a:xfrm>
          </p:grpSpPr>
          <p:sp>
            <p:nvSpPr>
              <p:cNvPr id="7186" name="Text Box 29"/>
              <p:cNvSpPr txBox="1">
                <a:spLocks noChangeArrowheads="1"/>
              </p:cNvSpPr>
              <p:nvPr/>
            </p:nvSpPr>
            <p:spPr bwMode="auto">
              <a:xfrm>
                <a:off x="152400" y="2286000"/>
                <a:ext cx="1981200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 i="1" dirty="0" smtClean="0"/>
                  <a:t>Hall D (new construction)</a:t>
                </a:r>
                <a:endParaRPr lang="en-US" sz="1200" b="1" i="1" dirty="0"/>
              </a:p>
            </p:txBody>
          </p:sp>
          <p:sp>
            <p:nvSpPr>
              <p:cNvPr id="7189" name="Line 32"/>
              <p:cNvSpPr>
                <a:spLocks noChangeShapeType="1"/>
              </p:cNvSpPr>
              <p:nvPr/>
            </p:nvSpPr>
            <p:spPr bwMode="auto">
              <a:xfrm>
                <a:off x="1828800" y="2209800"/>
                <a:ext cx="1828800" cy="1524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306" name="Picture 2" descr="C:\Users\bmck.JLAB\Desktop\D_drive\Talks\Jlab\UMd11\Hall-D_01-29-11_047_Hall-D-&amp;-Counting-House.JP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714" t="11429" b="27619"/>
            <a:stretch/>
          </p:blipFill>
          <p:spPr bwMode="auto">
            <a:xfrm>
              <a:off x="152400" y="990600"/>
              <a:ext cx="25146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811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477838" y="444500"/>
            <a:ext cx="4844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+mj-lt"/>
              </a:rPr>
              <a:t>CEBAF energy upgrade</a:t>
            </a:r>
            <a:endParaRPr lang="en-US" sz="32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313" y="1193800"/>
            <a:ext cx="8034337" cy="5026025"/>
          </a:xfrm>
          <a:noFill/>
        </p:spPr>
      </p:pic>
    </p:spTree>
    <p:extLst>
      <p:ext uri="{BB962C8B-B14F-4D97-AF65-F5344CB8AC3E}">
        <p14:creationId xmlns:p14="http://schemas.microsoft.com/office/powerpoint/2010/main" val="24349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6078538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3333FF"/>
                </a:solidFill>
                <a:ea typeface="ＭＳ Ｐゴシック" pitchFamily="1" charset="-128"/>
                <a:cs typeface="ＭＳ Ｐゴシック" pitchFamily="1" charset="-128"/>
              </a:rPr>
              <a:t>Introduction</a:t>
            </a:r>
            <a:endParaRPr lang="en-US" b="1" dirty="0">
              <a:solidFill>
                <a:srgbClr val="3333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423280"/>
            <a:ext cx="8378119" cy="452913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Bulk RRR </a:t>
            </a:r>
            <a:r>
              <a:rPr lang="en-US" sz="2400" b="1" dirty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– Residual Resistance Ratio  ~ R</a:t>
            </a:r>
            <a:r>
              <a:rPr lang="en-US" sz="2400" b="1" baseline="-25000" dirty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300</a:t>
            </a:r>
            <a:r>
              <a:rPr lang="en-US" sz="2400" b="1" dirty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4.2</a:t>
            </a:r>
          </a:p>
          <a:p>
            <a:pPr lvl="1">
              <a:buNone/>
            </a:pPr>
            <a:r>
              <a:rPr lang="en-US" sz="22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		Has no influence on superconducting </a:t>
            </a:r>
            <a:r>
              <a:rPr lang="en-US" sz="2200" b="1" baseline="-25000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rf</a:t>
            </a:r>
            <a:r>
              <a:rPr lang="en-US" sz="22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properties (thermal stabilization)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 dirty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Important Interstitials  H, C, N and O that contribute to RRR significantly </a:t>
            </a:r>
          </a:p>
          <a:p>
            <a:pPr lvl="1" eaLnBrk="1" hangingPunct="1"/>
            <a:r>
              <a:rPr lang="en-US" sz="2400" b="1" dirty="0">
                <a:solidFill>
                  <a:srgbClr val="254061"/>
                </a:solidFill>
                <a:latin typeface="+mj-lt"/>
              </a:rPr>
              <a:t>and tantalum, </a:t>
            </a:r>
            <a:r>
              <a:rPr lang="en-US" sz="2400" b="1" dirty="0" err="1">
                <a:solidFill>
                  <a:srgbClr val="254061"/>
                </a:solidFill>
                <a:latin typeface="+mj-lt"/>
              </a:rPr>
              <a:t>substitutional</a:t>
            </a:r>
            <a:r>
              <a:rPr lang="en-US" sz="2400" b="1" dirty="0">
                <a:solidFill>
                  <a:srgbClr val="254061"/>
                </a:solidFill>
                <a:latin typeface="+mj-lt"/>
              </a:rPr>
              <a:t> impurity does not significantly contribute 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</a:rPr>
              <a:t>to RRR</a:t>
            </a:r>
          </a:p>
          <a:p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Quality Factor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 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Q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0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=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G/</a:t>
            </a:r>
            <a:r>
              <a:rPr lang="en-US" sz="2400" b="1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</a:t>
            </a:r>
            <a:r>
              <a:rPr lang="en-US" sz="2400" b="1" baseline="-25000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where G is the geometry factor and it  is independent of the cavity frequency &amp; </a:t>
            </a:r>
            <a:r>
              <a:rPr lang="en-US" sz="2400" b="1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</a:t>
            </a:r>
            <a:r>
              <a:rPr lang="en-US" sz="2400" b="1" baseline="-25000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= R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0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+R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BCS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2400" b="1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f,T,l</a:t>
            </a:r>
            <a:r>
              <a:rPr lang="en-US" sz="2400" b="1" baseline="-25000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en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), ideal ~ 2×10 </a:t>
            </a:r>
            <a:r>
              <a:rPr lang="en-US" sz="2400" b="1" baseline="30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11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@ 2 K</a:t>
            </a:r>
          </a:p>
          <a:p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Figure of merit of </a:t>
            </a:r>
            <a:r>
              <a:rPr lang="en-US" sz="2400" b="1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Nb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 ~ Q</a:t>
            </a:r>
            <a:r>
              <a:rPr lang="en-US" sz="2400" b="1" baseline="-25000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0</a:t>
            </a:r>
            <a:r>
              <a:rPr lang="en-US" sz="2400" b="1" dirty="0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*</a:t>
            </a:r>
            <a:r>
              <a:rPr lang="en-US" sz="2400" b="1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sz="2400" b="1" baseline="-25000" dirty="0" err="1" smtClean="0">
                <a:solidFill>
                  <a:srgbClr val="254061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quench</a:t>
            </a:r>
            <a:endParaRPr lang="en-US" sz="2400" b="1" baseline="-25000" dirty="0" smtClean="0">
              <a:solidFill>
                <a:srgbClr val="254061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  <a:p>
            <a:pPr>
              <a:buNone/>
            </a:pPr>
            <a:endParaRPr lang="en-US" sz="2400" b="1" baseline="30000" dirty="0" smtClean="0">
              <a:solidFill>
                <a:srgbClr val="254061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</a:pPr>
            <a:endParaRPr lang="en-US" sz="2400" baseline="-250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8572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Historical Example of Ingot Niobium  </a:t>
            </a:r>
          </a:p>
        </p:txBody>
      </p:sp>
      <p:pic>
        <p:nvPicPr>
          <p:cNvPr id="27651" name="Content Placeholder 3" descr="stanfo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b="6844"/>
          <a:stretch>
            <a:fillRect/>
          </a:stretch>
        </p:blipFill>
        <p:spPr>
          <a:xfrm>
            <a:off x="1041400" y="1381125"/>
            <a:ext cx="7521575" cy="4308475"/>
          </a:xfrm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914525" y="6119813"/>
            <a:ext cx="487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  <a:latin typeface="Arial" charset="0"/>
                <a:cs typeface="Arial" charset="0"/>
              </a:rPr>
              <a:t>Stanford solid niobium cavity 1970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338888" y="47799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H</a:t>
            </a:r>
            <a:r>
              <a:rPr lang="en-US" sz="2000" baseline="-25000">
                <a:latin typeface="Arial" charset="0"/>
                <a:cs typeface="Arial" charset="0"/>
              </a:rPr>
              <a:t>pk</a:t>
            </a:r>
            <a:r>
              <a:rPr lang="en-US" sz="2000">
                <a:latin typeface="Arial" charset="0"/>
                <a:cs typeface="Arial" charset="0"/>
              </a:rPr>
              <a:t>~ 108 mT with BCP</a:t>
            </a:r>
            <a:endParaRPr lang="en-US" sz="2000" baseline="-25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8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Niobium Specifications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Polycrystalline Niobium with ASTM #5 Grain Size or finer  ~ 50 micro meters &amp; fully recrystallized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Percentage of elongation &gt; 25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Yield Strength &gt; 10.7 KSI (~75 </a:t>
            </a:r>
            <a:r>
              <a:rPr lang="en-US" sz="2400" b="1" dirty="0" err="1"/>
              <a:t>MPa</a:t>
            </a:r>
            <a:r>
              <a:rPr lang="en-US" sz="2400" b="1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(~40 </a:t>
            </a:r>
            <a:r>
              <a:rPr lang="en-US" sz="2400" b="1" dirty="0" err="1" smtClean="0">
                <a:solidFill>
                  <a:srgbClr val="FF0000"/>
                </a:solidFill>
              </a:rPr>
              <a:t>Mpa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RRR  &gt; </a:t>
            </a:r>
            <a:r>
              <a:rPr lang="en-US" sz="2400" b="1" dirty="0" smtClean="0"/>
              <a:t>250 </a:t>
            </a:r>
            <a:r>
              <a:rPr lang="en-US" sz="2400" b="1" dirty="0" smtClean="0">
                <a:solidFill>
                  <a:srgbClr val="FF0000"/>
                </a:solidFill>
              </a:rPr>
              <a:t>(&gt;300)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Tantalum  &lt; 1000 </a:t>
            </a:r>
            <a:r>
              <a:rPr lang="en-US" sz="2400" b="1" dirty="0" err="1"/>
              <a:t>wt</a:t>
            </a:r>
            <a:r>
              <a:rPr lang="en-US" sz="2400" b="1" dirty="0"/>
              <a:t> </a:t>
            </a:r>
            <a:r>
              <a:rPr lang="en-US" sz="2400" b="1" dirty="0" smtClean="0"/>
              <a:t>ppm </a:t>
            </a:r>
            <a:r>
              <a:rPr lang="en-US" sz="2400" b="1" dirty="0" smtClean="0">
                <a:solidFill>
                  <a:srgbClr val="FF0000"/>
                </a:solidFill>
              </a:rPr>
              <a:t>(&lt;500 </a:t>
            </a:r>
            <a:r>
              <a:rPr lang="en-US" sz="2400" b="1" dirty="0" err="1">
                <a:solidFill>
                  <a:srgbClr val="FF0000"/>
                </a:solidFill>
              </a:rPr>
              <a:t>w</a:t>
            </a:r>
            <a:r>
              <a:rPr lang="en-US" sz="2400" b="1" dirty="0" err="1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 ppm)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749300" y="5640388"/>
            <a:ext cx="7218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3300"/>
                </a:solidFill>
              </a:rPr>
              <a:t>Original CEBAF was built with 90% pyrochlore CBMM niobium</a:t>
            </a:r>
            <a:endParaRPr lang="en-US" sz="1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99" y="190148"/>
            <a:ext cx="6454422" cy="1143000"/>
          </a:xfrm>
        </p:spPr>
        <p:txBody>
          <a:bodyPr rIns="35717"/>
          <a:lstStyle/>
          <a:p>
            <a:pPr algn="ctr" eaLnBrk="1" hangingPunct="1"/>
            <a:r>
              <a:rPr lang="en-US" altLang="ja-JP" sz="2800" b="1" dirty="0">
                <a:solidFill>
                  <a:srgbClr val="FF3300"/>
                </a:solidFill>
                <a:ea typeface="ＭＳ Ｐゴシック" pitchFamily="1" charset="-128"/>
                <a:cs typeface="ＭＳ Ｐゴシック" pitchFamily="1" charset="-128"/>
              </a:rPr>
              <a:t>Process steps - fine grain Niobium</a:t>
            </a:r>
            <a:r>
              <a:rPr lang="en-US" altLang="ja-JP" sz="2000" b="1" dirty="0">
                <a:solidFill>
                  <a:srgbClr val="FF33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122240"/>
            <a:ext cx="69564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886325" y="5661709"/>
            <a:ext cx="3367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</a:rPr>
              <a:t>During this process foreign materials</a:t>
            </a:r>
          </a:p>
          <a:p>
            <a:r>
              <a:rPr lang="en-US" sz="1400" b="1" dirty="0">
                <a:solidFill>
                  <a:srgbClr val="FF3300"/>
                </a:solidFill>
              </a:rPr>
              <a:t>can be embedded so QA is required </a:t>
            </a:r>
          </a:p>
        </p:txBody>
      </p:sp>
    </p:spTree>
    <p:extLst>
      <p:ext uri="{BB962C8B-B14F-4D97-AF65-F5344CB8AC3E}">
        <p14:creationId xmlns:p14="http://schemas.microsoft.com/office/powerpoint/2010/main" val="247359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1024</Words>
  <Application>Microsoft Macintosh PowerPoint</Application>
  <PresentationFormat>On-screen Show (4:3)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JLab</vt:lpstr>
      <vt:lpstr>Chart</vt:lpstr>
      <vt:lpstr>Pyrochlore Ingot Niobium SRF Technology for  Next Generation         Continuous Wave Accelerators</vt:lpstr>
      <vt:lpstr>PowerPoint Presentation</vt:lpstr>
      <vt:lpstr>PowerPoint Presentation</vt:lpstr>
      <vt:lpstr>PowerPoint Presentation</vt:lpstr>
      <vt:lpstr>PowerPoint Presentation</vt:lpstr>
      <vt:lpstr>Introduction</vt:lpstr>
      <vt:lpstr>Historical Example of Ingot Niobium  </vt:lpstr>
      <vt:lpstr>Niobium Specifications</vt:lpstr>
      <vt:lpstr>Process steps - fine grain Niobium </vt:lpstr>
      <vt:lpstr>Multi cell cavity fabrication</vt:lpstr>
      <vt:lpstr>Extrinsic contamination of cavity dominated  until after CEBAF construction</vt:lpstr>
      <vt:lpstr>Vacuum Contamination Work Shop at JLab 1997</vt:lpstr>
      <vt:lpstr>Cavity processing steps</vt:lpstr>
      <vt:lpstr>Niobium cavity – performance (CW)</vt:lpstr>
      <vt:lpstr>Niobium For SRF Cavities</vt:lpstr>
      <vt:lpstr>Ingot Niobium Technology    CBMM-JLab CRADA, August 2004</vt:lpstr>
      <vt:lpstr>Araxá  Mine in Brazil &amp; Pyrochlore Niobium Original CEBAF 90% CBMM Nb</vt:lpstr>
      <vt:lpstr>Uniform distribution of Ta has no effect on SC Parameters, BCP has large effect</vt:lpstr>
      <vt:lpstr>Tantalum does not affect the performance</vt:lpstr>
      <vt:lpstr>PowerPoint Presentation</vt:lpstr>
      <vt:lpstr>Hydrogen absorption with BCP and EP</vt:lpstr>
      <vt:lpstr>PowerPoint Presentation</vt:lpstr>
      <vt:lpstr>Hydrogen Interactions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Overview</dc:title>
  <dc:creator>eclifton</dc:creator>
  <cp:lastModifiedBy>Wes Tabler</cp:lastModifiedBy>
  <cp:revision>124</cp:revision>
  <cp:lastPrinted>2012-10-02T19:44:56Z</cp:lastPrinted>
  <dcterms:created xsi:type="dcterms:W3CDTF">2013-01-04T18:57:56Z</dcterms:created>
  <dcterms:modified xsi:type="dcterms:W3CDTF">2013-06-04T16:35:25Z</dcterms:modified>
</cp:coreProperties>
</file>